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57" r:id="rId3"/>
    <p:sldId id="258" r:id="rId4"/>
    <p:sldId id="270" r:id="rId5"/>
    <p:sldId id="262" r:id="rId6"/>
    <p:sldId id="263" r:id="rId7"/>
    <p:sldId id="266" r:id="rId8"/>
    <p:sldId id="267" r:id="rId9"/>
    <p:sldId id="261" r:id="rId10"/>
    <p:sldId id="259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1080FE6-7EBD-A35D-9028-DC022E9764E9}" v="23" dt="2021-11-30T00:58:21.905"/>
    <p1510:client id="{284CF1E7-FA41-5AE1-B204-409359D3A646}" v="782" dt="2021-11-29T15:05:54.903"/>
    <p1510:client id="{391955E8-B318-35AF-337E-FB4AF9CEF5AF}" v="4" dt="2021-11-30T00:54:48.454"/>
    <p1510:client id="{433853B4-D4F2-2FB9-1606-C022342BB7F0}" v="24" dt="2021-11-30T03:15:07.828"/>
    <p1510:client id="{44435347-DF91-9ABC-5CF5-4B650EC5A17E}" v="224" dt="2021-11-29T22:55:36.189"/>
    <p1510:client id="{777132A7-57A1-7452-20E1-F28C720AFBFD}" v="1" dt="2021-11-30T03:01:51.473"/>
    <p1510:client id="{77E047BB-68C2-4DCF-B29D-706396FBDE2E}" v="130" dt="2021-11-29T19:00:49.763"/>
    <p1510:client id="{87E64119-DE09-79CA-CBE4-899CC25EE28C}" v="13" dt="2021-11-29T22:21:15.650"/>
    <p1510:client id="{E7DD31FB-F53C-4F4B-B4A6-68C03E4B6256}" v="93" dt="2021-11-30T03:06:38.73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jpeg>
</file>

<file path=ppt/media/image5.png>
</file>

<file path=ppt/media/image6.jpe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11/29/2021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11/29/2021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11/29/2021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11/29/2021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11/29/2021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11/29/2021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11/29/2021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11/29/2021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11/29/2021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11/29/2021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11/29/2021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11/29/2021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theconversation.com/amazon-echos-privacy-issues-go-way-beyond-voice-recordings-130016" TargetMode="External"/><Relationship Id="rId3" Type="http://schemas.openxmlformats.org/officeDocument/2006/relationships/hyperlink" Target="https://www.washingtonpost.com/technology/2019/05/06/alexa-has-been-eavesdropping-you-this-whole-time/" TargetMode="External"/><Relationship Id="rId7" Type="http://schemas.openxmlformats.org/officeDocument/2006/relationships/hyperlink" Target="https://time.com/5568815/amazon-workers-listen-to-alexa/" TargetMode="External"/><Relationship Id="rId12" Type="http://schemas.openxmlformats.org/officeDocument/2006/relationships/hyperlink" Target="https://jnylaw.com/getting-justice-privacy-invaded/" TargetMode="External"/><Relationship Id="rId2" Type="http://schemas.openxmlformats.org/officeDocument/2006/relationships/hyperlink" Target="https://www.cnet.com/home/smart-home/amazon-echo-2020-review-this-new-alexa-smart-speaker-rolls-the-competition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geekwire.com/2021/amazon-maintains-big-lead-google-apple-u-s-smart-speaker-market-new-study-says/" TargetMode="External"/><Relationship Id="rId11" Type="http://schemas.openxmlformats.org/officeDocument/2006/relationships/hyperlink" Target="https://www.theguardian.com/technology/2019/oct/09/alexa-are-you-invading-my-privacy-the-dark-side-of-our-voice-assistants" TargetMode="External"/><Relationship Id="rId5" Type="http://schemas.openxmlformats.org/officeDocument/2006/relationships/hyperlink" Target="https://en.wikipedia.org/wiki/Big_Brother_(Nineteen_Eighty-Four" TargetMode="External"/><Relationship Id="rId10" Type="http://schemas.openxmlformats.org/officeDocument/2006/relationships/hyperlink" Target="https://www.euractiv.com/section/digital/opinion/for-monday-overseas-threats-to-gdpr-protections/" TargetMode="External"/><Relationship Id="rId4" Type="http://schemas.openxmlformats.org/officeDocument/2006/relationships/hyperlink" Target="https://www.dailydot.com/debug/alexa-smart-speaker-vulnerabilities/" TargetMode="External"/><Relationship Id="rId9" Type="http://schemas.openxmlformats.org/officeDocument/2006/relationships/hyperlink" Target="https://digital-strategy.ec.europa.eu/en/policies/cybersecurity-act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Alexa Spying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>
                <a:ea typeface="+mn-lt"/>
                <a:cs typeface="+mn-lt"/>
              </a:rPr>
              <a:t>Ethics_Project_Group_13</a:t>
            </a:r>
          </a:p>
          <a:p>
            <a:r>
              <a:rPr lang="en-US">
                <a:ea typeface="+mn-lt"/>
                <a:cs typeface="+mn-lt"/>
              </a:rPr>
              <a:t>Amal Raj Mathur, Jason Paul, Yiqing Huang</a:t>
            </a:r>
          </a:p>
          <a:p>
            <a:r>
              <a:rPr lang="en-US">
                <a:ea typeface="+mn-lt"/>
                <a:cs typeface="+mn-lt"/>
              </a:rPr>
              <a:t>Zhiyuan Lu, </a:t>
            </a:r>
            <a:r>
              <a:rPr lang="en-US" err="1">
                <a:ea typeface="+mn-lt"/>
                <a:cs typeface="+mn-lt"/>
              </a:rPr>
              <a:t>Zuyue</a:t>
            </a:r>
            <a:r>
              <a:rPr lang="en-US">
                <a:ea typeface="+mn-lt"/>
                <a:cs typeface="+mn-lt"/>
              </a:rPr>
              <a:t> Xie</a:t>
            </a:r>
          </a:p>
        </p:txBody>
      </p:sp>
    </p:spTree>
    <p:extLst>
      <p:ext uri="{BB962C8B-B14F-4D97-AF65-F5344CB8AC3E}">
        <p14:creationId xmlns:p14="http://schemas.microsoft.com/office/powerpoint/2010/main" val="11944402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E0C3F-A6DD-4C7C-B3B7-C726666BB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References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517A69-F288-4CCC-B4D0-3D20F4C33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408663"/>
            <a:ext cx="7729728" cy="4449337"/>
          </a:xfrm>
        </p:spPr>
        <p:txBody>
          <a:bodyPr vert="horz" lIns="91440" tIns="45720" rIns="91440" bIns="45720" rtlCol="0" anchor="t">
            <a:normAutofit fontScale="62500" lnSpcReduction="20000"/>
          </a:bodyPr>
          <a:lstStyle/>
          <a:p>
            <a:r>
              <a:rPr lang="en-US">
                <a:ea typeface="+mn-lt"/>
                <a:cs typeface="+mn-lt"/>
              </a:rPr>
              <a:t>Priest, D. (2020, October 30). </a:t>
            </a:r>
            <a:r>
              <a:rPr lang="en-US" i="1">
                <a:ea typeface="+mn-lt"/>
                <a:cs typeface="+mn-lt"/>
              </a:rPr>
              <a:t>Amazon Echo (2020) review: This new Alexa smart speaker rolls the competition</a:t>
            </a:r>
            <a:r>
              <a:rPr lang="en-US">
                <a:ea typeface="+mn-lt"/>
                <a:cs typeface="+mn-lt"/>
              </a:rPr>
              <a:t>. CNET. </a:t>
            </a:r>
            <a:r>
              <a:rPr lang="en-US">
                <a:ea typeface="+mn-lt"/>
                <a:cs typeface="+mn-lt"/>
                <a:hlinkClick r:id="rId2"/>
              </a:rPr>
              <a:t>https://www.cnet.com/home/smart-home/amazon-echo-2020-review-this-new-alexa-smart-speaker-rolls-the-competition/</a:t>
            </a:r>
            <a:endParaRPr lang="en-US"/>
          </a:p>
          <a:p>
            <a:r>
              <a:rPr lang="en-US">
                <a:ea typeface="+mn-lt"/>
                <a:cs typeface="+mn-lt"/>
              </a:rPr>
              <a:t>Fowler, G. A. (2019, May 6). </a:t>
            </a:r>
            <a:r>
              <a:rPr lang="en-US" i="1">
                <a:ea typeface="+mn-lt"/>
                <a:cs typeface="+mn-lt"/>
              </a:rPr>
              <a:t>Alexa has been eavesdropping on you this whole time</a:t>
            </a:r>
            <a:r>
              <a:rPr lang="en-US">
                <a:ea typeface="+mn-lt"/>
                <a:cs typeface="+mn-lt"/>
              </a:rPr>
              <a:t>. Washington Post. </a:t>
            </a:r>
            <a:r>
              <a:rPr lang="en-US">
                <a:ea typeface="+mn-lt"/>
                <a:cs typeface="+mn-lt"/>
                <a:hlinkClick r:id="rId3"/>
              </a:rPr>
              <a:t>https://www.washingtonpost.com/technology/2019/05/06/alexa-has-been-eavesdropping-you-this-whole-time/</a:t>
            </a:r>
            <a:endParaRPr lang="en-US"/>
          </a:p>
          <a:p>
            <a:r>
              <a:rPr lang="en-US">
                <a:ea typeface="+mn-lt"/>
                <a:cs typeface="+mn-lt"/>
              </a:rPr>
              <a:t>The Daily Dot. (2021, May 21). </a:t>
            </a:r>
            <a:r>
              <a:rPr lang="en-US" i="1">
                <a:ea typeface="+mn-lt"/>
                <a:cs typeface="+mn-lt"/>
              </a:rPr>
              <a:t>Alexa, Are You Spying on Me?</a:t>
            </a:r>
            <a:r>
              <a:rPr lang="en-US">
                <a:ea typeface="+mn-lt"/>
                <a:cs typeface="+mn-lt"/>
              </a:rPr>
              <a:t> </a:t>
            </a:r>
            <a:r>
              <a:rPr lang="en-US">
                <a:ea typeface="+mn-lt"/>
                <a:cs typeface="+mn-lt"/>
                <a:hlinkClick r:id="rId4"/>
              </a:rPr>
              <a:t>https://www.dailydot.com/debug/alexa-smart-speaker-vulnerabilities/</a:t>
            </a:r>
            <a:endParaRPr lang="en-US"/>
          </a:p>
          <a:p>
            <a:r>
              <a:rPr lang="en-US">
                <a:ea typeface="+mn-lt"/>
                <a:cs typeface="+mn-lt"/>
              </a:rPr>
              <a:t>Wikipedia contributors. (2021, October 21). </a:t>
            </a:r>
            <a:r>
              <a:rPr lang="en-US" i="1">
                <a:ea typeface="+mn-lt"/>
                <a:cs typeface="+mn-lt"/>
              </a:rPr>
              <a:t>Big Brother (Nineteen Eighty-Four)</a:t>
            </a:r>
            <a:r>
              <a:rPr lang="en-US">
                <a:ea typeface="+mn-lt"/>
                <a:cs typeface="+mn-lt"/>
              </a:rPr>
              <a:t>. Wikipedia. </a:t>
            </a:r>
            <a:r>
              <a:rPr lang="en-US">
                <a:ea typeface="+mn-lt"/>
                <a:cs typeface="+mn-lt"/>
                <a:hlinkClick r:id="rId5"/>
              </a:rPr>
              <a:t>https://en.wikipedia.org/wiki/Big_Brother_(Nineteen_Eighty-Four</a:t>
            </a:r>
            <a:r>
              <a:rPr lang="en-US">
                <a:ea typeface="+mn-lt"/>
                <a:cs typeface="+mn-lt"/>
              </a:rPr>
              <a:t>)</a:t>
            </a:r>
            <a:endParaRPr lang="en-US"/>
          </a:p>
          <a:p>
            <a:r>
              <a:rPr lang="en-US"/>
              <a:t>Todd Bishop.(2021, August 4). </a:t>
            </a:r>
            <a:r>
              <a:rPr lang="en-US" i="1"/>
              <a:t>Amazon maintains big lead over Google and Apple in U.S. smart speaker market, new study </a:t>
            </a:r>
            <a:r>
              <a:rPr lang="en-US" i="1" err="1"/>
              <a:t>says</a:t>
            </a:r>
            <a:r>
              <a:rPr lang="en-US" err="1"/>
              <a:t>.GeekWire</a:t>
            </a:r>
            <a:r>
              <a:rPr lang="en-US"/>
              <a:t>.</a:t>
            </a:r>
            <a:r>
              <a:rPr lang="en-US">
                <a:ea typeface="+mn-lt"/>
                <a:cs typeface="+mn-lt"/>
              </a:rPr>
              <a:t> </a:t>
            </a:r>
            <a:r>
              <a:rPr lang="en-US">
                <a:ea typeface="+mn-lt"/>
                <a:cs typeface="+mn-lt"/>
                <a:hlinkClick r:id="rId6"/>
              </a:rPr>
              <a:t>https://www.geekwire.com/2021/amazon-maintains-big-lead-google-apple-u-s-smart-speaker-market-new-study-says/</a:t>
            </a:r>
            <a:endParaRPr lang="en-US"/>
          </a:p>
          <a:p>
            <a:r>
              <a:rPr lang="en-US">
                <a:ea typeface="+mn-lt"/>
                <a:cs typeface="+mn-lt"/>
              </a:rPr>
              <a:t>Day, M (2019, April 11). Thousands of Amazon Workers Listen to Alexa Users' Conversations. TIME </a:t>
            </a:r>
            <a:r>
              <a:rPr lang="en-US">
                <a:ea typeface="+mn-lt"/>
                <a:cs typeface="+mn-lt"/>
                <a:hlinkClick r:id="rId7"/>
              </a:rPr>
              <a:t>https://time.com/5568815/amazon-workers-listen-to-alexa/</a:t>
            </a:r>
            <a:endParaRPr lang="en-US"/>
          </a:p>
          <a:p>
            <a:r>
              <a:rPr lang="en-US"/>
              <a:t>Morford, Stacy.(2020, January 1). </a:t>
            </a:r>
            <a:r>
              <a:rPr lang="en-US" i="1"/>
              <a:t>Amazon Echo's privacy issues go way beyond voice recordings</a:t>
            </a:r>
            <a:r>
              <a:rPr lang="en-US"/>
              <a:t>. </a:t>
            </a:r>
            <a:r>
              <a:rPr lang="en-US">
                <a:ea typeface="+mn-lt"/>
                <a:cs typeface="+mn-lt"/>
                <a:hlinkClick r:id="rId8"/>
              </a:rPr>
              <a:t>https://theconversation.com/amazon-echos-privacy-issues-go-way-beyond-voice-recordings-130016</a:t>
            </a:r>
            <a:endParaRPr lang="en-US">
              <a:ea typeface="+mn-lt"/>
              <a:cs typeface="+mn-lt"/>
            </a:endParaRPr>
          </a:p>
          <a:p>
            <a:r>
              <a:rPr lang="en-US" i="1"/>
              <a:t>Cybersecurity Act</a:t>
            </a:r>
            <a:r>
              <a:rPr lang="en-US"/>
              <a:t>. (2021, November 17). Shaping Europe’s Digital Future. </a:t>
            </a:r>
            <a:r>
              <a:rPr lang="en-US">
                <a:hlinkClick r:id="rId9"/>
              </a:rPr>
              <a:t>https://digital-strategy.ec.europa.eu/en/policies/cybersecurity-act</a:t>
            </a:r>
            <a:endParaRPr lang="en-US"/>
          </a:p>
          <a:p>
            <a:r>
              <a:rPr lang="en-US" err="1"/>
              <a:t>Galvagna</a:t>
            </a:r>
            <a:r>
              <a:rPr lang="en-US"/>
              <a:t>, C. (2018, February 27). </a:t>
            </a:r>
            <a:r>
              <a:rPr lang="en-US" i="1"/>
              <a:t>Not yet in effect, Europe’s new data protection rules already face overseas threats</a:t>
            </a:r>
            <a:r>
              <a:rPr lang="en-US"/>
              <a:t>. </a:t>
            </a:r>
            <a:r>
              <a:rPr lang="en-US" err="1"/>
              <a:t>Www.Euractiv.Com</a:t>
            </a:r>
            <a:r>
              <a:rPr lang="en-US"/>
              <a:t>. </a:t>
            </a:r>
            <a:r>
              <a:rPr lang="en-US">
                <a:hlinkClick r:id="rId10"/>
              </a:rPr>
              <a:t>https://www.euractiv.com/section/digital/opinion/for-monday-overseas-threats-to-gdpr-protections/</a:t>
            </a:r>
            <a:endParaRPr lang="en-US"/>
          </a:p>
          <a:p>
            <a:r>
              <a:rPr lang="en-US" err="1">
                <a:ea typeface="+mn-lt"/>
                <a:cs typeface="+mn-lt"/>
              </a:rPr>
              <a:t>Deckson</a:t>
            </a:r>
            <a:r>
              <a:rPr lang="en-US">
                <a:ea typeface="+mn-lt"/>
                <a:cs typeface="+mn-lt"/>
              </a:rPr>
              <a:t>, Bin(2019, Oct 19). </a:t>
            </a:r>
            <a:r>
              <a:rPr lang="en-US" i="1">
                <a:ea typeface="+mn-lt"/>
                <a:cs typeface="+mn-lt"/>
              </a:rPr>
              <a:t>Alexa, Are You Spying on me. </a:t>
            </a:r>
            <a:r>
              <a:rPr lang="en-US" u="sng">
                <a:ea typeface="+mn-lt"/>
                <a:cs typeface="+mn-lt"/>
                <a:hlinkClick r:id="rId11"/>
              </a:rPr>
              <a:t>https://www.theguardian.com</a:t>
            </a:r>
            <a:r>
              <a:rPr lang="en-US">
                <a:ea typeface="+mn-lt"/>
                <a:cs typeface="+mn-lt"/>
                <a:hlinkClick r:id="rId4"/>
              </a:rPr>
              <a:t>https://www.dailydot.com/debug/alexa-smart-speaker-vulnerabilities/</a:t>
            </a:r>
            <a:endParaRPr lang="en-US"/>
          </a:p>
          <a:p>
            <a:r>
              <a:rPr lang="en-US">
                <a:ea typeface="+mn-lt"/>
                <a:cs typeface="+mn-lt"/>
              </a:rPr>
              <a:t>Z. (2018, August 21). </a:t>
            </a:r>
            <a:r>
              <a:rPr lang="en-US" i="1">
                <a:ea typeface="+mn-lt"/>
                <a:cs typeface="+mn-lt"/>
              </a:rPr>
              <a:t>Getting Justice When Your Privacy is Invaded</a:t>
            </a:r>
            <a:r>
              <a:rPr lang="en-US">
                <a:ea typeface="+mn-lt"/>
                <a:cs typeface="+mn-lt"/>
              </a:rPr>
              <a:t>. J&amp;Y Law Firm. </a:t>
            </a:r>
            <a:r>
              <a:rPr lang="en-US">
                <a:ea typeface="+mn-lt"/>
                <a:cs typeface="+mn-lt"/>
                <a:hlinkClick r:id="rId12"/>
              </a:rPr>
              <a:t>https://jnylaw.com/getting-justice-privacy-invaded/</a:t>
            </a:r>
            <a:endParaRPr lang="en-US"/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0866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icture containing text, indoor, wall, wooden&#10;&#10;Description automatically generated">
            <a:extLst>
              <a:ext uri="{FF2B5EF4-FFF2-40B4-BE49-F238E27FC236}">
                <a16:creationId xmlns:a16="http://schemas.microsoft.com/office/drawing/2014/main" id="{2CC8A1F0-28C0-443D-B29B-6089395C00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810" r="19507"/>
          <a:stretch/>
        </p:blipFill>
        <p:spPr>
          <a:xfrm>
            <a:off x="1400899" y="965200"/>
            <a:ext cx="4373366" cy="4927598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16F97B9-23C6-4EF1-AED7-D5E3C26A64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6096000" y="1142999"/>
            <a:ext cx="0" cy="457200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5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CD908A46-519E-4741-9E50-C322941371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417734" y="2229135"/>
            <a:ext cx="4799456" cy="2399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2873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DCA398B-8CB4-4C0C-89C6-A8AB6F78D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6072915" cy="68580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038EB63-988A-4E99-A18A-AE8906B049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858703"/>
            <a:ext cx="4475892" cy="3042547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2800" b="1">
                <a:solidFill>
                  <a:srgbClr val="FFFFFF"/>
                </a:solidFill>
              </a:rPr>
              <a:t>FEAR </a:t>
            </a:r>
            <a:endParaRPr lang="en-US" sz="2800">
              <a:solidFill>
                <a:srgbClr val="FFFFFF"/>
              </a:solidFill>
            </a:endParaRPr>
          </a:p>
          <a:p>
            <a:pPr algn="ctr"/>
            <a:r>
              <a:rPr lang="en-US" sz="2800" b="1">
                <a:solidFill>
                  <a:srgbClr val="FFFFFF"/>
                </a:solidFill>
              </a:rPr>
              <a:t>of privacy invasion</a:t>
            </a:r>
            <a:endParaRPr lang="en-US" sz="2800">
              <a:solidFill>
                <a:srgbClr val="FFFF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E8345C6-0280-4226-BD83-7333BA6C3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33032" y="640080"/>
            <a:ext cx="4818888" cy="5261170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9823778-D290-4538-B146-1F73C3755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86843" y="806357"/>
            <a:ext cx="4511266" cy="492861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6" descr="A picture containing text, table, indoor&#10;&#10;Description automatically generated">
            <a:extLst>
              <a:ext uri="{FF2B5EF4-FFF2-40B4-BE49-F238E27FC236}">
                <a16:creationId xmlns:a16="http://schemas.microsoft.com/office/drawing/2014/main" id="{98442212-7BAE-4413-B6A7-5B4EC49705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95" r="38102"/>
          <a:stretch/>
        </p:blipFill>
        <p:spPr>
          <a:xfrm>
            <a:off x="7208520" y="1126397"/>
            <a:ext cx="3867912" cy="4288536"/>
          </a:xfrm>
          <a:prstGeom prst="rect">
            <a:avLst/>
          </a:prstGeom>
          <a:ln w="31750">
            <a:noFill/>
          </a:ln>
        </p:spPr>
      </p:pic>
    </p:spTree>
    <p:extLst>
      <p:ext uri="{BB962C8B-B14F-4D97-AF65-F5344CB8AC3E}">
        <p14:creationId xmlns:p14="http://schemas.microsoft.com/office/powerpoint/2010/main" val="10093976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66516-D30B-4572-A149-4FAD44823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383" y="454883"/>
            <a:ext cx="5312664" cy="727741"/>
          </a:xfrm>
        </p:spPr>
        <p:txBody>
          <a:bodyPr>
            <a:normAutofit fontScale="90000"/>
          </a:bodyPr>
          <a:lstStyle/>
          <a:p>
            <a:pPr algn="l"/>
            <a:r>
              <a:rPr lang="en-US"/>
              <a:t>What MAKES ALEXA Interesting ?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0206486-007C-43AB-BC82-D204CDFD30C0}"/>
              </a:ext>
            </a:extLst>
          </p:cNvPr>
          <p:cNvSpPr txBox="1">
            <a:spLocks/>
          </p:cNvSpPr>
          <p:nvPr/>
        </p:nvSpPr>
        <p:spPr>
          <a:xfrm>
            <a:off x="405383" y="1584960"/>
            <a:ext cx="5312664" cy="44363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tx1">
                  <a:lumMod val="95000"/>
                  <a:lumOff val="5000"/>
                </a:schemeClr>
              </a:buClr>
            </a:pPr>
            <a:r>
              <a:rPr lang="en-US"/>
              <a:t>The name Alexa was chosen because it has the consonant "X" and is reminiscent of the Library of Alexandria.</a:t>
            </a:r>
          </a:p>
          <a:p>
            <a:pPr>
              <a:buClr>
                <a:schemeClr val="tx1">
                  <a:lumMod val="95000"/>
                  <a:lumOff val="5000"/>
                </a:schemeClr>
              </a:buClr>
            </a:pPr>
            <a:r>
              <a:rPr lang="en-US"/>
              <a:t>Amazon accounts for 70% of market for smart speakers.</a:t>
            </a:r>
          </a:p>
          <a:p>
            <a:pPr>
              <a:buClr>
                <a:schemeClr val="tx1">
                  <a:lumMod val="95000"/>
                  <a:lumOff val="5000"/>
                </a:schemeClr>
              </a:buClr>
            </a:pPr>
            <a:r>
              <a:rPr lang="en-US"/>
              <a:t>Echo,  Amazon's smart speaker, is an omnipresent inconspicuous listener at home.</a:t>
            </a:r>
          </a:p>
          <a:p>
            <a:pPr>
              <a:buClr>
                <a:schemeClr val="tx1">
                  <a:lumMod val="95000"/>
                  <a:lumOff val="5000"/>
                </a:schemeClr>
              </a:buClr>
            </a:pPr>
            <a:r>
              <a:rPr lang="en-US"/>
              <a:t>Smart Tech transforming to Surveillance Tech.</a:t>
            </a:r>
          </a:p>
          <a:p>
            <a:pPr>
              <a:buClr>
                <a:schemeClr val="tx1">
                  <a:lumMod val="95000"/>
                  <a:lumOff val="5000"/>
                </a:schemeClr>
              </a:buClr>
            </a:pPr>
            <a:r>
              <a:rPr lang="en-US"/>
              <a:t>In order to improve efficiency, voice recordings are transcribed by amazon employees. </a:t>
            </a:r>
          </a:p>
          <a:p>
            <a:pPr>
              <a:buClr>
                <a:schemeClr val="tx1">
                  <a:lumMod val="95000"/>
                  <a:lumOff val="5000"/>
                </a:schemeClr>
              </a:buClr>
            </a:pPr>
            <a:r>
              <a:rPr lang="en-US"/>
              <a:t>Technology needs data to evolve and improve.</a:t>
            </a:r>
          </a:p>
          <a:p>
            <a:endParaRPr lang="en-US"/>
          </a:p>
        </p:txBody>
      </p:sp>
      <p:pic>
        <p:nvPicPr>
          <p:cNvPr id="1026" name="Picture 2" descr="Hey, Alexa: Stop recording me - The Washington Post">
            <a:extLst>
              <a:ext uri="{FF2B5EF4-FFF2-40B4-BE49-F238E27FC236}">
                <a16:creationId xmlns:a16="http://schemas.microsoft.com/office/drawing/2014/main" id="{024BE5C6-E744-4E42-8031-5E064254AA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776129" y="2071235"/>
            <a:ext cx="4827609" cy="2715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7865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1660E788-AFA9-4A1B-9991-6AA74632A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0B87715C-2587-44ED-ABE4-86295E1E86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70" r="12859" b="1"/>
          <a:stretch/>
        </p:blipFill>
        <p:spPr>
          <a:xfrm>
            <a:off x="4650909" y="10"/>
            <a:ext cx="7541090" cy="6857989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E1DC7-90AD-46C8-9FB3-E57DA5E07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621551" cy="1921227"/>
          </a:xfrm>
          <a:noFill/>
          <a:ln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r>
              <a:rPr lang="en-US" sz="2400">
                <a:solidFill>
                  <a:schemeClr val="bg1"/>
                </a:solidFill>
              </a:rPr>
              <a:t>Ethical Significance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8C2965-B6B9-4A78-B27F-6D4272542C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492762" cy="3780523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sz="2000">
              <a:solidFill>
                <a:schemeClr val="bg1"/>
              </a:solidFill>
              <a:ea typeface="+mn-lt"/>
              <a:cs typeface="+mn-lt"/>
            </a:endParaRPr>
          </a:p>
          <a:p>
            <a:r>
              <a:rPr lang="en-US" sz="2000">
                <a:solidFill>
                  <a:schemeClr val="bg1"/>
                </a:solidFill>
                <a:ea typeface="+mn-lt"/>
                <a:cs typeface="+mn-lt"/>
              </a:rPr>
              <a:t>Ownership</a:t>
            </a:r>
            <a:endParaRPr lang="en-US">
              <a:solidFill>
                <a:schemeClr val="bg1"/>
              </a:solidFill>
            </a:endParaRPr>
          </a:p>
          <a:p>
            <a:r>
              <a:rPr lang="en-US" sz="2000">
                <a:solidFill>
                  <a:schemeClr val="bg1"/>
                </a:solidFill>
                <a:ea typeface="+mn-lt"/>
                <a:cs typeface="+mn-lt"/>
              </a:rPr>
              <a:t>Transaction Transparency</a:t>
            </a:r>
          </a:p>
          <a:p>
            <a:r>
              <a:rPr lang="en-US" sz="2000">
                <a:solidFill>
                  <a:schemeClr val="bg1"/>
                </a:solidFill>
                <a:ea typeface="+mn-lt"/>
                <a:cs typeface="+mn-lt"/>
              </a:rPr>
              <a:t>Consent</a:t>
            </a:r>
          </a:p>
          <a:p>
            <a:r>
              <a:rPr lang="en-US" sz="2000">
                <a:solidFill>
                  <a:schemeClr val="bg1"/>
                </a:solidFill>
                <a:ea typeface="+mn-lt"/>
                <a:cs typeface="+mn-lt"/>
              </a:rPr>
              <a:t>Data Privacy</a:t>
            </a:r>
          </a:p>
          <a:p>
            <a:r>
              <a:rPr lang="en-US" sz="2000">
                <a:solidFill>
                  <a:schemeClr val="bg1"/>
                </a:solidFill>
                <a:ea typeface="+mn-lt"/>
                <a:cs typeface="+mn-lt"/>
              </a:rPr>
              <a:t>Currency</a:t>
            </a:r>
            <a:endParaRPr lang="en-US" sz="2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4599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629E0-293E-49C1-9F52-6D2F7B928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Personal impact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A5340F-FAE4-445F-8159-8D029A832F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5066" y="2638044"/>
            <a:ext cx="5224271" cy="3101982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>
              <a:ea typeface="+mn-lt"/>
              <a:cs typeface="+mn-lt"/>
            </a:endParaRPr>
          </a:p>
          <a:p>
            <a:r>
              <a:rPr lang="en-US" b="1">
                <a:ea typeface="+mn-lt"/>
                <a:cs typeface="+mn-lt"/>
              </a:rPr>
              <a:t>Leak of privacy, such as sex, medical and purchase record. </a:t>
            </a:r>
            <a:endParaRPr lang="en-US">
              <a:ea typeface="+mn-lt"/>
              <a:cs typeface="+mn-lt"/>
            </a:endParaRPr>
          </a:p>
          <a:p>
            <a:r>
              <a:rPr lang="en-US" b="1">
                <a:ea typeface="+mn-lt"/>
                <a:cs typeface="+mn-lt"/>
              </a:rPr>
              <a:t>Alex monitor your conversation</a:t>
            </a:r>
          </a:p>
          <a:p>
            <a:r>
              <a:rPr lang="en-US" b="1">
                <a:ea typeface="+mn-lt"/>
                <a:cs typeface="+mn-lt"/>
              </a:rPr>
              <a:t>Alex </a:t>
            </a:r>
            <a:r>
              <a:rPr lang="en-US" b="1"/>
              <a:t>may send your purchase data to Advertising company</a:t>
            </a:r>
          </a:p>
          <a:p>
            <a:r>
              <a:rPr lang="en-US" b="1"/>
              <a:t>Private data Alex collected may cause fraud</a:t>
            </a:r>
          </a:p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10A02C-37A4-463E-A266-64187C2B9E7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B47BDD4F-5683-4C53-A310-8E4A19DCCB2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57" r="-2" b="-2"/>
          <a:stretch/>
        </p:blipFill>
        <p:spPr>
          <a:xfrm>
            <a:off x="6914447" y="2196128"/>
            <a:ext cx="3044952" cy="428853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3917123-8EF6-4B5F-8829-185EF8E3C33F}"/>
              </a:ext>
            </a:extLst>
          </p:cNvPr>
          <p:cNvSpPr/>
          <p:nvPr/>
        </p:nvSpPr>
        <p:spPr>
          <a:xfrm>
            <a:off x="6649914" y="2195145"/>
            <a:ext cx="3641480" cy="4344864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8E999D"/>
              </a:solidFill>
            </a:endParaRPr>
          </a:p>
        </p:txBody>
      </p:sp>
      <p:pic>
        <p:nvPicPr>
          <p:cNvPr id="9" name="Picture 4">
            <a:extLst>
              <a:ext uri="{FF2B5EF4-FFF2-40B4-BE49-F238E27FC236}">
                <a16:creationId xmlns:a16="http://schemas.microsoft.com/office/drawing/2014/main" id="{2334C7C9-7129-4084-86DF-74C0EEC2EF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57" r="-2" b="-2"/>
          <a:stretch/>
        </p:blipFill>
        <p:spPr>
          <a:xfrm>
            <a:off x="6914447" y="2196128"/>
            <a:ext cx="3044952" cy="4288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7328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629E0-293E-49C1-9F52-6D2F7B928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Public impact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A5340F-FAE4-445F-8159-8D029A832F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5066" y="2638044"/>
            <a:ext cx="5224271" cy="3101982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>
              <a:ea typeface="+mn-lt"/>
              <a:cs typeface="+mn-lt"/>
            </a:endParaRPr>
          </a:p>
          <a:p>
            <a:r>
              <a:rPr lang="en-US" b="1">
                <a:ea typeface="+mn-lt"/>
                <a:cs typeface="+mn-lt"/>
              </a:rPr>
              <a:t>Before the huge interest, those big companies would like to ignore the privacy protection which should be considered seriously.</a:t>
            </a:r>
            <a:endParaRPr lang="en-US">
              <a:ea typeface="+mn-lt"/>
              <a:cs typeface="+mn-lt"/>
            </a:endParaRPr>
          </a:p>
          <a:p>
            <a:r>
              <a:rPr lang="en-US" b="1">
                <a:ea typeface="+mn-lt"/>
                <a:cs typeface="+mn-lt"/>
              </a:rPr>
              <a:t>How to regulate the use data and customer privacy are the problem for politicians to consider rather than blame big companies. </a:t>
            </a:r>
            <a:endParaRPr lang="en-US">
              <a:ea typeface="+mn-lt"/>
              <a:cs typeface="+mn-lt"/>
            </a:endParaRPr>
          </a:p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10A02C-37A4-463E-A266-64187C2B9E7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B47BDD4F-5683-4C53-A310-8E4A19DCCB2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57" r="-2" b="-2"/>
          <a:stretch/>
        </p:blipFill>
        <p:spPr>
          <a:xfrm>
            <a:off x="6914447" y="2196128"/>
            <a:ext cx="3044952" cy="428853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3917123-8EF6-4B5F-8829-185EF8E3C33F}"/>
              </a:ext>
            </a:extLst>
          </p:cNvPr>
          <p:cNvSpPr/>
          <p:nvPr/>
        </p:nvSpPr>
        <p:spPr>
          <a:xfrm>
            <a:off x="6649914" y="2195145"/>
            <a:ext cx="3641480" cy="4344864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8E999D"/>
              </a:solidFill>
            </a:endParaRPr>
          </a:p>
        </p:txBody>
      </p:sp>
      <p:pic>
        <p:nvPicPr>
          <p:cNvPr id="9" name="Picture 4">
            <a:extLst>
              <a:ext uri="{FF2B5EF4-FFF2-40B4-BE49-F238E27FC236}">
                <a16:creationId xmlns:a16="http://schemas.microsoft.com/office/drawing/2014/main" id="{2334C7C9-7129-4084-86DF-74C0EEC2EF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57" r="-2" b="-2"/>
          <a:stretch/>
        </p:blipFill>
        <p:spPr>
          <a:xfrm>
            <a:off x="6914447" y="2196128"/>
            <a:ext cx="3044952" cy="4288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9262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629E0-293E-49C1-9F52-6D2F7B928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consequENce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A5340F-FAE4-445F-8159-8D029A832F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5066" y="2638044"/>
            <a:ext cx="5224271" cy="3101982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>
              <a:ea typeface="+mn-lt"/>
              <a:cs typeface="+mn-lt"/>
            </a:endParaRPr>
          </a:p>
          <a:p>
            <a:r>
              <a:rPr lang="en-US" b="1">
                <a:ea typeface="+mn-lt"/>
                <a:cs typeface="+mn-lt"/>
              </a:rPr>
              <a:t>Positive side:  Alex does provide us the convenience.</a:t>
            </a:r>
            <a:endParaRPr lang="en-US">
              <a:ea typeface="+mn-lt"/>
              <a:cs typeface="+mn-lt"/>
            </a:endParaRPr>
          </a:p>
          <a:p>
            <a:r>
              <a:rPr lang="en-US" b="1">
                <a:ea typeface="+mn-lt"/>
                <a:cs typeface="+mn-lt"/>
              </a:rPr>
              <a:t>Nagative side: Privacy is not being treated properly</a:t>
            </a:r>
          </a:p>
          <a:p>
            <a:r>
              <a:rPr lang="en-US" b="1">
                <a:ea typeface="+mn-lt"/>
                <a:cs typeface="+mn-lt"/>
              </a:rPr>
              <a:t>Solution:  Apple brought about  methods to protect data. Thus, when leaking happens we should consider the way to improve to fix the problems.</a:t>
            </a:r>
            <a:endParaRPr lang="en-US">
              <a:ea typeface="+mn-lt"/>
              <a:cs typeface="+mn-lt"/>
            </a:endParaRPr>
          </a:p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10A02C-37A4-463E-A266-64187C2B9E7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B47BDD4F-5683-4C53-A310-8E4A19DCCB2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57" r="-2" b="-2"/>
          <a:stretch/>
        </p:blipFill>
        <p:spPr>
          <a:xfrm>
            <a:off x="6914447" y="2196128"/>
            <a:ext cx="3044952" cy="428853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3917123-8EF6-4B5F-8829-185EF8E3C33F}"/>
              </a:ext>
            </a:extLst>
          </p:cNvPr>
          <p:cNvSpPr/>
          <p:nvPr/>
        </p:nvSpPr>
        <p:spPr>
          <a:xfrm>
            <a:off x="6649914" y="2195145"/>
            <a:ext cx="3641480" cy="4344864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8E999D"/>
              </a:solidFill>
            </a:endParaRPr>
          </a:p>
        </p:txBody>
      </p:sp>
      <p:pic>
        <p:nvPicPr>
          <p:cNvPr id="9" name="Picture 4">
            <a:extLst>
              <a:ext uri="{FF2B5EF4-FFF2-40B4-BE49-F238E27FC236}">
                <a16:creationId xmlns:a16="http://schemas.microsoft.com/office/drawing/2014/main" id="{2334C7C9-7129-4084-86DF-74C0EEC2EF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57" r="-2" b="-2"/>
          <a:stretch/>
        </p:blipFill>
        <p:spPr>
          <a:xfrm>
            <a:off x="6914447" y="2196128"/>
            <a:ext cx="3044952" cy="4288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4754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5">
            <a:extLst>
              <a:ext uri="{FF2B5EF4-FFF2-40B4-BE49-F238E27FC236}">
                <a16:creationId xmlns:a16="http://schemas.microsoft.com/office/drawing/2014/main" id="{1660E788-AFA9-4A1B-9991-6AA74632A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7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29DF9F7F-14E6-3842-B35C-A3324BE04E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728044"/>
          </a:xfrm>
          <a:noFill/>
          <a:ln>
            <a:solidFill>
              <a:schemeClr val="bg1"/>
            </a:solidFill>
          </a:ln>
        </p:spPr>
        <p:txBody>
          <a:bodyPr vert="horz" wrap="square" lIns="182880" tIns="182880" rIns="182880" bIns="182880" rtlCol="0" anchor="ctr"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Was This Preventable?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0BC3BFAB-050E-8842-A45B-6C0ED900A0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6239" y="3121998"/>
            <a:ext cx="4204105" cy="2409945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>
                <a:solidFill>
                  <a:schemeClr val="bg1"/>
                </a:solidFill>
              </a:rPr>
              <a:t>Yes, although it is challenging</a:t>
            </a:r>
          </a:p>
          <a:p>
            <a:r>
              <a:rPr lang="en-US" sz="2400">
                <a:solidFill>
                  <a:schemeClr val="bg1"/>
                </a:solidFill>
              </a:rPr>
              <a:t>Government regulation can play a role in checks and balances to some extent</a:t>
            </a:r>
          </a:p>
          <a:p>
            <a:r>
              <a:rPr lang="en-US" sz="2400">
                <a:solidFill>
                  <a:schemeClr val="bg1"/>
                </a:solidFill>
              </a:rPr>
              <a:t>GDPR, CCPA, ENISA, etc.</a:t>
            </a:r>
          </a:p>
        </p:txBody>
      </p:sp>
      <p:pic>
        <p:nvPicPr>
          <p:cNvPr id="9" name="The Social Dilemma.mp4" descr="The Social Dilemma.mp4">
            <a:hlinkClick r:id="" action="ppaction://media"/>
            <a:extLst>
              <a:ext uri="{FF2B5EF4-FFF2-40B4-BE49-F238E27FC236}">
                <a16:creationId xmlns:a16="http://schemas.microsoft.com/office/drawing/2014/main" id="{7301A1FB-BE8F-6B40-A070-B586F4D276DB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6274" r="15395" b="14989"/>
          <a:stretch/>
        </p:blipFill>
        <p:spPr>
          <a:xfrm>
            <a:off x="5297763" y="1241828"/>
            <a:ext cx="6250769" cy="4374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137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805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TF00001246</Template>
  <Application>Microsoft Office PowerPoint</Application>
  <PresentationFormat>Widescreen</PresentationFormat>
  <Slides>10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Parcel</vt:lpstr>
      <vt:lpstr>Alexa Spying</vt:lpstr>
      <vt:lpstr>PowerPoint Presentation</vt:lpstr>
      <vt:lpstr>PowerPoint Presentation</vt:lpstr>
      <vt:lpstr>What MAKES ALEXA Interesting ?</vt:lpstr>
      <vt:lpstr>Ethical Significance</vt:lpstr>
      <vt:lpstr>Personal impact</vt:lpstr>
      <vt:lpstr>Public impact</vt:lpstr>
      <vt:lpstr>consequENce</vt:lpstr>
      <vt:lpstr>Was This Preventable?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2</cp:revision>
  <dcterms:created xsi:type="dcterms:W3CDTF">2021-11-29T00:32:34Z</dcterms:created>
  <dcterms:modified xsi:type="dcterms:W3CDTF">2021-11-30T06:13:32Z</dcterms:modified>
</cp:coreProperties>
</file>

<file path=docProps/thumbnail.jpeg>
</file>